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46"/>
  </p:notesMasterIdLst>
  <p:sldIdLst>
    <p:sldId id="256" r:id="rId5"/>
    <p:sldId id="319" r:id="rId6"/>
    <p:sldId id="262" r:id="rId7"/>
    <p:sldId id="298" r:id="rId8"/>
    <p:sldId id="292" r:id="rId9"/>
    <p:sldId id="296" r:id="rId10"/>
    <p:sldId id="295" r:id="rId11"/>
    <p:sldId id="300" r:id="rId12"/>
    <p:sldId id="301" r:id="rId13"/>
    <p:sldId id="268" r:id="rId14"/>
    <p:sldId id="269" r:id="rId15"/>
    <p:sldId id="302" r:id="rId16"/>
    <p:sldId id="303" r:id="rId17"/>
    <p:sldId id="275" r:id="rId18"/>
    <p:sldId id="315" r:id="rId19"/>
    <p:sldId id="304" r:id="rId20"/>
    <p:sldId id="270" r:id="rId21"/>
    <p:sldId id="287" r:id="rId22"/>
    <p:sldId id="305" r:id="rId23"/>
    <p:sldId id="271" r:id="rId24"/>
    <p:sldId id="323" r:id="rId25"/>
    <p:sldId id="272" r:id="rId26"/>
    <p:sldId id="324" r:id="rId27"/>
    <p:sldId id="307" r:id="rId28"/>
    <p:sldId id="306" r:id="rId29"/>
    <p:sldId id="273" r:id="rId30"/>
    <p:sldId id="274" r:id="rId31"/>
    <p:sldId id="316" r:id="rId32"/>
    <p:sldId id="288" r:id="rId33"/>
    <p:sldId id="279" r:id="rId34"/>
    <p:sldId id="285" r:id="rId35"/>
    <p:sldId id="308" r:id="rId36"/>
    <p:sldId id="309" r:id="rId37"/>
    <p:sldId id="289" r:id="rId38"/>
    <p:sldId id="310" r:id="rId39"/>
    <p:sldId id="311" r:id="rId40"/>
    <p:sldId id="283" r:id="rId41"/>
    <p:sldId id="282" r:id="rId42"/>
    <p:sldId id="290" r:id="rId43"/>
    <p:sldId id="317" r:id="rId44"/>
    <p:sldId id="321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37" autoAdjust="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5C59D-988D-4A33-BED6-83AFBAE6ECFC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9E0A0C-F987-4AC2-9592-4B773E5941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273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1BE8A-818E-4BE0-978E-B20DD013C2EF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6E21EB-16DF-4B3B-AF81-964EEC99FD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1BE8A-818E-4BE0-978E-B20DD013C2EF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E21EB-16DF-4B3B-AF81-964EEC99FD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1BE8A-818E-4BE0-978E-B20DD013C2EF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E21EB-16DF-4B3B-AF81-964EEC99FD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1BE8A-818E-4BE0-978E-B20DD013C2EF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E21EB-16DF-4B3B-AF81-964EEC99FD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1BE8A-818E-4BE0-978E-B20DD013C2EF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E21EB-16DF-4B3B-AF81-964EEC99FD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1BE8A-818E-4BE0-978E-B20DD013C2EF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E21EB-16DF-4B3B-AF81-964EEC99FD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1BE8A-818E-4BE0-978E-B20DD013C2EF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E21EB-16DF-4B3B-AF81-964EEC99FD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1BE8A-818E-4BE0-978E-B20DD013C2EF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E21EB-16DF-4B3B-AF81-964EEC99FD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1BE8A-818E-4BE0-978E-B20DD013C2EF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E21EB-16DF-4B3B-AF81-964EEC99FD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1BE8A-818E-4BE0-978E-B20DD013C2EF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E21EB-16DF-4B3B-AF81-964EEC99FD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1BE8A-818E-4BE0-978E-B20DD013C2EF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E21EB-16DF-4B3B-AF81-964EEC99FD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751BE8A-818E-4BE0-978E-B20DD013C2EF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C6E21EB-16DF-4B3B-AF81-964EEC99FD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/wikipedia/commons/1/19/Emancipation_Day_celebration_-_1900-06-19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Civil War</a:t>
            </a:r>
            <a:r>
              <a:rPr lang="en-US" dirty="0"/>
              <a:t> </a:t>
            </a:r>
            <a:r>
              <a:rPr lang="en-US" dirty="0" smtClean="0"/>
              <a:t>and Reconstruction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Grade 4</a:t>
            </a:r>
          </a:p>
          <a:p>
            <a:r>
              <a:rPr lang="en-US" dirty="0" smtClean="0"/>
              <a:t>Social Studies </a:t>
            </a:r>
          </a:p>
          <a:p>
            <a:r>
              <a:rPr lang="en-US" dirty="0" smtClean="0"/>
              <a:t>Unit 8</a:t>
            </a:r>
          </a:p>
          <a:p>
            <a:r>
              <a:rPr lang="en-US" dirty="0" smtClean="0"/>
              <a:t>Lesson 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219111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167505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810000" y="969550"/>
            <a:ext cx="533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571500" marR="0" indent="-571500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The Northern States agreed with the Federal Government and wanted to abolish slavery.</a:t>
            </a:r>
          </a:p>
          <a:p>
            <a:pPr marL="571500" marR="0" indent="-571500">
              <a:spcBef>
                <a:spcPts val="0"/>
              </a:spcBef>
              <a:buFont typeface="Arial" pitchFamily="34" charset="0"/>
              <a:buChar char="•"/>
            </a:pPr>
            <a:endParaRPr lang="en-US" sz="2800" b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571500" marR="0" indent="-571500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Their economy was based </a:t>
            </a:r>
            <a:r>
              <a:rPr lang="en-US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on industry and did not rely on slavery.</a:t>
            </a:r>
          </a:p>
          <a:p>
            <a:pPr marL="571500" marR="0" indent="-571500">
              <a:spcBef>
                <a:spcPts val="0"/>
              </a:spcBef>
              <a:buFont typeface="Arial" pitchFamily="34" charset="0"/>
              <a:buChar char="•"/>
            </a:pPr>
            <a:endParaRPr lang="en-US" sz="2800" b="1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571500" marR="0" indent="-571500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Very few families owned slaves.</a:t>
            </a:r>
          </a:p>
          <a:p>
            <a:pPr marL="571500" marR="0" indent="-571500">
              <a:spcBef>
                <a:spcPts val="0"/>
              </a:spcBef>
              <a:buFont typeface="Arial" pitchFamily="34" charset="0"/>
              <a:buChar char="•"/>
            </a:pPr>
            <a:endParaRPr lang="en-US" sz="2800" b="1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571500" marR="0" indent="-571500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The Northern States formed the </a:t>
            </a:r>
            <a:r>
              <a:rPr lang="en-US" sz="2800" b="1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Union</a:t>
            </a:r>
            <a:r>
              <a:rPr lang="en-US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.</a:t>
            </a:r>
            <a:endParaRPr lang="en-US" sz="28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smtClean="0"/>
              <a:t>Civil War:  Causes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7709" y="3319075"/>
            <a:ext cx="1961652" cy="2511671"/>
            <a:chOff x="94749" y="3729584"/>
            <a:chExt cx="1961652" cy="2511671"/>
          </a:xfrm>
        </p:grpSpPr>
        <p:sp>
          <p:nvSpPr>
            <p:cNvPr id="13" name="Rectangle 12"/>
            <p:cNvSpPr/>
            <p:nvPr/>
          </p:nvSpPr>
          <p:spPr>
            <a:xfrm>
              <a:off x="331106" y="4731542"/>
              <a:ext cx="1488939" cy="150971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" name="Isosceles Triangle 13"/>
            <p:cNvSpPr/>
            <p:nvPr/>
          </p:nvSpPr>
          <p:spPr>
            <a:xfrm>
              <a:off x="94749" y="3729584"/>
              <a:ext cx="1961652" cy="9948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331106" y="4944712"/>
              <a:ext cx="1488939" cy="800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2000" b="1" dirty="0">
                  <a:solidFill>
                    <a:schemeClr val="bg1"/>
                  </a:solidFill>
                  <a:effectLst/>
                  <a:latin typeface="Calibri"/>
                  <a:ea typeface="Calibri"/>
                  <a:cs typeface="Times New Roman"/>
                </a:rPr>
                <a:t>Northern </a:t>
              </a:r>
              <a:r>
                <a:rPr lang="en-US" sz="2000" b="1" dirty="0" smtClean="0">
                  <a:solidFill>
                    <a:schemeClr val="bg1"/>
                  </a:solidFill>
                  <a:effectLst/>
                  <a:latin typeface="Calibri"/>
                  <a:ea typeface="Calibri"/>
                  <a:cs typeface="Times New Roman"/>
                </a:rPr>
                <a:t>States</a:t>
              </a:r>
              <a:endParaRPr lang="en-US" sz="2000" b="1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989361" y="3293345"/>
            <a:ext cx="1961652" cy="2511671"/>
            <a:chOff x="94749" y="3729584"/>
            <a:chExt cx="1961652" cy="2511671"/>
          </a:xfrm>
        </p:grpSpPr>
        <p:sp>
          <p:nvSpPr>
            <p:cNvPr id="17" name="Rectangle 16"/>
            <p:cNvSpPr/>
            <p:nvPr/>
          </p:nvSpPr>
          <p:spPr>
            <a:xfrm>
              <a:off x="331106" y="4731542"/>
              <a:ext cx="1488939" cy="150971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8" name="Isosceles Triangle 17"/>
            <p:cNvSpPr/>
            <p:nvPr/>
          </p:nvSpPr>
          <p:spPr>
            <a:xfrm>
              <a:off x="94749" y="3729584"/>
              <a:ext cx="1961652" cy="9948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31106" y="4944712"/>
              <a:ext cx="1488939" cy="800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2000" b="1" dirty="0">
                  <a:solidFill>
                    <a:schemeClr val="bg1"/>
                  </a:solidFill>
                  <a:effectLst/>
                  <a:latin typeface="Calibri"/>
                  <a:ea typeface="Calibri"/>
                  <a:cs typeface="Times New Roman"/>
                </a:rPr>
                <a:t>Northern </a:t>
              </a:r>
              <a:r>
                <a:rPr lang="en-US" sz="2000" b="1" dirty="0" smtClean="0">
                  <a:solidFill>
                    <a:schemeClr val="bg1"/>
                  </a:solidFill>
                  <a:effectLst/>
                  <a:latin typeface="Calibri"/>
                  <a:ea typeface="Calibri"/>
                  <a:cs typeface="Times New Roman"/>
                </a:rPr>
                <a:t>States</a:t>
              </a:r>
              <a:endParaRPr lang="en-US" sz="2000" b="1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pic>
        <p:nvPicPr>
          <p:cNvPr id="20" name="Picture 4" descr="http://www.carterstore.com/upload/products/william_britain/31096-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271" l="2000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601" y="1961117"/>
            <a:ext cx="1442233" cy="184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4066" y="5805016"/>
            <a:ext cx="3450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The Union</a:t>
            </a:r>
            <a:endParaRPr lang="en-US" sz="36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1000" y="6219111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1315620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5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1666" y="838200"/>
            <a:ext cx="530233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571500" marR="0" indent="-57150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The </a:t>
            </a:r>
            <a:r>
              <a:rPr lang="en-US" sz="24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Sou</a:t>
            </a:r>
            <a:r>
              <a:rPr lang="en-US" sz="2400" b="1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thern States did not agree with the Federal Government.</a:t>
            </a:r>
          </a:p>
          <a:p>
            <a:pPr marL="571500" marR="0" indent="-571500">
              <a:spcBef>
                <a:spcPts val="0"/>
              </a:spcBef>
              <a:buFont typeface="Arial" pitchFamily="34" charset="0"/>
              <a:buChar char="•"/>
            </a:pPr>
            <a:endParaRPr lang="en-US" sz="2400" b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571500" marR="0" indent="-57150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They believed in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>STATES’ RIGHTS</a:t>
            </a:r>
            <a:r>
              <a:rPr lang="en-US" sz="2400" b="1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 (states having th</a:t>
            </a:r>
            <a:r>
              <a:rPr lang="en-US" sz="24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e power to govern themselves</a:t>
            </a:r>
            <a:r>
              <a:rPr lang="en-US" sz="2400" b="1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).</a:t>
            </a:r>
          </a:p>
          <a:p>
            <a:pPr marR="0">
              <a:spcBef>
                <a:spcPts val="0"/>
              </a:spcBef>
            </a:pPr>
            <a:endParaRPr lang="en-US" sz="2400" b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571500" marR="0" indent="-57150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Their economy was based </a:t>
            </a:r>
            <a:r>
              <a:rPr lang="en-US" sz="24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on agriculture (farming and raising livestock) and relied heavily on slavery.</a:t>
            </a:r>
          </a:p>
          <a:p>
            <a:pPr marL="571500" marR="0" indent="-571500">
              <a:spcBef>
                <a:spcPts val="0"/>
              </a:spcBef>
              <a:buFont typeface="Arial" pitchFamily="34" charset="0"/>
              <a:buChar char="•"/>
            </a:pPr>
            <a:endParaRPr lang="en-US" sz="2400" b="1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571500" marR="0" indent="-57150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Many plantation owners used slaves to work in their homes and fields.</a:t>
            </a:r>
            <a:endParaRPr lang="en-US" sz="24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-615500"/>
            <a:ext cx="8229600" cy="1600200"/>
          </a:xfrm>
        </p:spPr>
        <p:txBody>
          <a:bodyPr/>
          <a:lstStyle/>
          <a:p>
            <a:r>
              <a:rPr lang="en-US" dirty="0" smtClean="0"/>
              <a:t>Civil War:  Causes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243" y="3276600"/>
            <a:ext cx="4260850" cy="254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 descr="http://www.imageenvision.com/150/14450-civil-war-soldier-aiming-and-shooting-his-rifle-clipart-by-djart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7" b="100000" l="0" r="972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38800" y="1785257"/>
            <a:ext cx="1990401" cy="226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105400" y="5789094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The Confederacy</a:t>
            </a:r>
            <a:endParaRPr lang="en-US" sz="36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657" y="6427907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3010766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5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/>
              <a:t>Civil War: Causes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1" y="1219200"/>
            <a:ext cx="8458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Tariffs</a:t>
            </a:r>
          </a:p>
          <a:p>
            <a:pPr algn="ctr"/>
            <a:endParaRPr lang="en-US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South was producing cotton and selling it to the North as well as to England.   </a:t>
            </a:r>
            <a:endParaRPr lang="en-US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Northern </a:t>
            </a: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manufacturers were producing cloth they wanted to sell in the South.  However they charged more than England did for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those </a:t>
            </a: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manufactured goods.  </a:t>
            </a:r>
            <a:endParaRPr lang="en-US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North wanted a protective tariff placed on imported goods thus raising England’s prices on goods.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6381867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202492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/>
              <a:t>Civil War: Causes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1" y="1219200"/>
            <a:ext cx="84582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Tariffs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Southerners </a:t>
            </a: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Northerners both would </a:t>
            </a: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have to pay more for manufactured goods imported from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overseas, which would help sales of products made in the U.S.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South protested that the government did not have the right to do this.  </a:t>
            </a:r>
            <a:endParaRPr lang="en-US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However</a:t>
            </a: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the Constitution gives the Congress the power to pass import taxes (export taxes are forbidden), so this was not really a states’ rights issue.)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en-US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6381867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215093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893037"/>
          </a:xfrm>
        </p:spPr>
        <p:txBody>
          <a:bodyPr/>
          <a:lstStyle/>
          <a:p>
            <a:r>
              <a:rPr lang="en-US" sz="4800" dirty="0" smtClean="0"/>
              <a:t>Civil War:  Impact on Texas</a:t>
            </a:r>
            <a:endParaRPr lang="en-US" sz="4800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428999" y="990600"/>
            <a:ext cx="563927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Throughout the Civil War, President </a:t>
            </a: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Abraham Lincoln </a:t>
            </a: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developed several plans to bring the nation back together and to give the enslaved African Americans their freedom.</a:t>
            </a:r>
          </a:p>
          <a:p>
            <a:endParaRPr lang="en-US" sz="28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The Executive Order known as </a:t>
            </a:r>
            <a:r>
              <a:rPr lang="en-US" sz="28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he Emancipation Proclamation</a:t>
            </a: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which freed slaves in the slave-holding Southern states, went into effect January 1, 1863. </a:t>
            </a:r>
            <a:endParaRPr lang="en-US" sz="10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5016519"/>
            <a:ext cx="31845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alibri" pitchFamily="34" charset="0"/>
                <a:cs typeface="Calibri" pitchFamily="34" charset="0"/>
              </a:rPr>
              <a:t>Image from: http://nymag.com/daily/intel/2011/02/abraham_lincoln_jumped_out_of.html</a:t>
            </a:r>
          </a:p>
        </p:txBody>
      </p:sp>
      <p:pic>
        <p:nvPicPr>
          <p:cNvPr id="17410" name="Picture 2" descr="http://images.nymag.com/images/2/daily/2011/02/24_lincoln_190x1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4" y="1786524"/>
            <a:ext cx="3184525" cy="3184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0" y="6381867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89651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066800"/>
          </a:xfrm>
        </p:spPr>
        <p:txBody>
          <a:bodyPr/>
          <a:lstStyle/>
          <a:p>
            <a:r>
              <a:rPr lang="en-US" dirty="0" smtClean="0"/>
              <a:t>Quiz-Quiz-Praise Game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990600"/>
            <a:ext cx="858727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Turn to your partner.</a:t>
            </a:r>
          </a:p>
          <a:p>
            <a:endParaRPr lang="en-US" sz="32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Take turns quizzing each other over the following key terms.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32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When you partner gets an answer correct, be sure to celebrate with a high five or a cheer!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32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4708411"/>
            <a:ext cx="1905000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States’ Rights</a:t>
            </a:r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9103" y="5897284"/>
            <a:ext cx="1905000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Abraham Lincoln</a:t>
            </a:r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0640" y="5920026"/>
            <a:ext cx="1905000" cy="861774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Emancipation Proclamation</a:t>
            </a:r>
          </a:p>
          <a:p>
            <a:pPr algn="ctr"/>
            <a:endParaRPr lang="en-US" sz="1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0640" y="4746543"/>
            <a:ext cx="1905000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Tariff</a:t>
            </a:r>
          </a:p>
          <a:p>
            <a:pPr algn="ctr"/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31703" y="5935414"/>
            <a:ext cx="1905000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Union</a:t>
            </a:r>
          </a:p>
          <a:p>
            <a:pPr algn="ctr"/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96446" y="4746543"/>
            <a:ext cx="1905000" cy="80021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Confederacy</a:t>
            </a:r>
          </a:p>
          <a:p>
            <a:pPr algn="ctr"/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6471086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181345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6" grpId="0" animBg="1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/>
              <a:t>Civil War: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799" y="1676400"/>
            <a:ext cx="7772401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What impact did the Civil War have on Texas?</a:t>
            </a:r>
          </a:p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en-US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6381867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283883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0" y="1785257"/>
            <a:ext cx="4953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571500" marR="0" indent="-571500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The </a:t>
            </a:r>
            <a:r>
              <a:rPr lang="en-US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Sou</a:t>
            </a:r>
            <a:r>
              <a:rPr lang="en-US" sz="2800" b="1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thern States, including Texas,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>SECEDED </a:t>
            </a:r>
            <a:r>
              <a:rPr lang="en-US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(pulled out of) the </a:t>
            </a:r>
            <a:r>
              <a:rPr lang="en-US" sz="2800" b="1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United States in 1861.</a:t>
            </a:r>
          </a:p>
          <a:p>
            <a:pPr marR="0">
              <a:spcBef>
                <a:spcPts val="0"/>
              </a:spcBef>
            </a:pPr>
            <a:endParaRPr lang="en-US" sz="2800" b="1" dirty="0" smtClean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571500" marR="0" indent="-571500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The Southern states formed the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>CONFEDERACY</a:t>
            </a:r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(states have more power than the Federal Government)</a:t>
            </a:r>
            <a:endParaRPr lang="en-US" sz="2800" b="1" dirty="0" smtClean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smtClean="0"/>
              <a:t>Civil War: Political Impact</a:t>
            </a:r>
            <a:endParaRPr lang="en-US" dirty="0"/>
          </a:p>
        </p:txBody>
      </p:sp>
      <p:pic>
        <p:nvPicPr>
          <p:cNvPr id="8" name="Picture 2" descr="MC900031094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371600"/>
            <a:ext cx="3031596" cy="422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" y="6381867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219067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5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28600" y="1166842"/>
            <a:ext cx="65532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Texas gave reasons for joining the Confederacy:</a:t>
            </a:r>
          </a:p>
          <a:p>
            <a:endParaRPr lang="en-US" sz="32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SECTIONALISM - </a:t>
            </a: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Texas supported its "sister slave-holding States.”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800" i="1" dirty="0" smtClean="0">
                <a:solidFill>
                  <a:srgbClr val="C00000"/>
                </a:solidFill>
              </a:rPr>
              <a:t>Most </a:t>
            </a:r>
            <a:r>
              <a:rPr lang="en-US" sz="2800" i="1" dirty="0">
                <a:solidFill>
                  <a:srgbClr val="C00000"/>
                </a:solidFill>
              </a:rPr>
              <a:t>Texans were originally from the South and had connections to friends and families there.  </a:t>
            </a:r>
            <a:endParaRPr lang="en-US" sz="2800" i="1" dirty="0" smtClean="0">
              <a:solidFill>
                <a:srgbClr val="C00000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800" i="1" dirty="0" smtClean="0">
                <a:solidFill>
                  <a:srgbClr val="C00000"/>
                </a:solidFill>
              </a:rPr>
              <a:t>These </a:t>
            </a:r>
            <a:r>
              <a:rPr lang="en-US" sz="2800" i="1" dirty="0">
                <a:solidFill>
                  <a:srgbClr val="C00000"/>
                </a:solidFill>
              </a:rPr>
              <a:t>Texans believed in slavery although most did not own slaves. </a:t>
            </a:r>
            <a:endParaRPr lang="en-US" sz="2800" i="1" dirty="0" smtClean="0">
              <a:solidFill>
                <a:srgbClr val="C00000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800" i="1" dirty="0" smtClean="0">
                <a:solidFill>
                  <a:srgbClr val="C00000"/>
                </a:solidFill>
              </a:rPr>
              <a:t>Economically</a:t>
            </a:r>
            <a:r>
              <a:rPr lang="en-US" sz="2800" i="1" dirty="0">
                <a:solidFill>
                  <a:srgbClr val="C00000"/>
                </a:solidFill>
              </a:rPr>
              <a:t>, politically and socially Texans were connected to the South</a:t>
            </a:r>
            <a:r>
              <a:rPr lang="en-US" sz="2800" i="1" dirty="0" smtClean="0">
                <a:solidFill>
                  <a:srgbClr val="C00000"/>
                </a:solidFill>
              </a:rPr>
              <a:t>.</a:t>
            </a:r>
            <a:endParaRPr lang="en-US" sz="28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838200"/>
          </a:xfrm>
        </p:spPr>
        <p:txBody>
          <a:bodyPr/>
          <a:lstStyle/>
          <a:p>
            <a:r>
              <a:rPr lang="en-US" dirty="0" smtClean="0"/>
              <a:t>Civil War:  </a:t>
            </a:r>
            <a:r>
              <a:rPr lang="en-US" dirty="0"/>
              <a:t>Political Impact</a:t>
            </a:r>
          </a:p>
        </p:txBody>
      </p:sp>
      <p:pic>
        <p:nvPicPr>
          <p:cNvPr id="8" name="Picture 2" descr="MC900031094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128" y="1905000"/>
            <a:ext cx="2355867" cy="3282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8591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5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28600" y="1166842"/>
            <a:ext cx="541020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Texas gave reasons for joining the </a:t>
            </a:r>
            <a:r>
              <a:rPr lang="en-US" sz="3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Confederacy:</a:t>
            </a:r>
          </a:p>
          <a:p>
            <a:endParaRPr lang="en-US" sz="28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The Federal government had not been helping Texas prevent Indian attacks, slave-stealing raids, and other acts of banditry in Texas.</a:t>
            </a:r>
          </a:p>
          <a:p>
            <a:endParaRPr lang="en-US" sz="28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Texas economy depended on slavery.</a:t>
            </a:r>
            <a:r>
              <a:rPr lang="en-US" sz="2800" i="1" dirty="0"/>
              <a:t> </a:t>
            </a:r>
            <a:endParaRPr lang="en-US" sz="28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838200"/>
          </a:xfrm>
        </p:spPr>
        <p:txBody>
          <a:bodyPr/>
          <a:lstStyle/>
          <a:p>
            <a:r>
              <a:rPr lang="en-US" dirty="0" smtClean="0"/>
              <a:t>Civil War:  </a:t>
            </a:r>
            <a:r>
              <a:rPr lang="en-US" dirty="0"/>
              <a:t>Political Impact</a:t>
            </a:r>
          </a:p>
        </p:txBody>
      </p:sp>
      <p:pic>
        <p:nvPicPr>
          <p:cNvPr id="4" name="Picture 2" descr="MC900031094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101324"/>
            <a:ext cx="3031596" cy="422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" y="6381867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322399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5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066800"/>
          </a:xfrm>
        </p:spPr>
        <p:txBody>
          <a:bodyPr/>
          <a:lstStyle/>
          <a:p>
            <a:r>
              <a:rPr lang="en-US" sz="4400" b="1" dirty="0" smtClean="0"/>
              <a:t>Civil War and Reconstruction BEAN BINGO </a:t>
            </a:r>
            <a:endParaRPr lang="en-US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676400"/>
            <a:ext cx="8534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Look over the key terms on your Bingo Card.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When you see one of the key terms on the PowerPoint, place a BEAN in that square.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Try to go for a BLACKOUT BINGO!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 teacher will assign each person a partner for short Quiz-Quiz-Praise games throughout the presentation.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6219111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118663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28600" y="1166842"/>
            <a:ext cx="54864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endParaRPr lang="en-US" sz="22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Texas Governor, Sam Houston, did not agree with secession from the union and resigned after Texans voted overwhelmingly to </a:t>
            </a: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secede</a:t>
            </a:r>
            <a:r>
              <a:rPr lang="en-US" sz="36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in February of 1861.</a:t>
            </a:r>
            <a:endParaRPr lang="en-US" sz="36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80270" cy="838200"/>
          </a:xfrm>
        </p:spPr>
        <p:txBody>
          <a:bodyPr/>
          <a:lstStyle/>
          <a:p>
            <a:r>
              <a:rPr lang="en-US" dirty="0" smtClean="0"/>
              <a:t>Civil War:  </a:t>
            </a:r>
            <a:r>
              <a:rPr lang="en-US" dirty="0"/>
              <a:t>Political Impact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56133" y="5000656"/>
            <a:ext cx="3381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Image from:  http://www.biography.com/people/sam-houston-9344806</a:t>
            </a:r>
            <a:endParaRPr lang="en-US" sz="1000" dirty="0"/>
          </a:p>
        </p:txBody>
      </p:sp>
      <p:pic>
        <p:nvPicPr>
          <p:cNvPr id="6146" name="Picture 2" descr="http://www.biography.com/imported/images/Biography/Images/Profiles/H/Samuel-Houston-9344806-1-4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134" y="1606808"/>
            <a:ext cx="3393847" cy="339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2000" y="6381867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2880021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5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4119" y="2362200"/>
            <a:ext cx="5867400" cy="649083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3886201"/>
            <a:ext cx="5867400" cy="6096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10236" y="3097396"/>
            <a:ext cx="5867400" cy="71260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4572001"/>
            <a:ext cx="5867400" cy="92333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7033" y="1039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Significant Texans in the Civil War:</a:t>
            </a: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Which person matches each description?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99" y="2364952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Leader of Confederate Hood’s Brigade; Fort Hood Texas named after him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163668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3550" indent="-463550"/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  Governor of Texas in 1861 after Sam Houston resigned  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97505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1313" indent="-341313"/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 Commander of the Confederate forces in Texas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4572000"/>
            <a:ext cx="563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1313" indent="-341313"/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 Led the gunboat battle where Texas took back control of Galveston; strapped cotton bales to the sides of steamboats to protect the riflemen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48000" y="1040388"/>
            <a:ext cx="2815988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John Bell Hood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394" y="1040387"/>
            <a:ext cx="2815988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John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Magruder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394" y="1573787"/>
            <a:ext cx="2815988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Francis Lubbock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099" y="5562601"/>
            <a:ext cx="5867400" cy="92333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099" y="5562600"/>
            <a:ext cx="563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1313" indent="-341313"/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 Confederate Army General, 19</a:t>
            </a:r>
            <a:r>
              <a:rPr lang="en-US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governor of Texas, one of the president of what is now known as A &amp; M University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40272" y="1062335"/>
            <a:ext cx="281598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Lawrence Sullivan “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Sul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” Ross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1412" y="1549469"/>
            <a:ext cx="2815988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Thomas Green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6546564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106952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87604E-6 L 0.171 0.192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42" y="96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96022E-7 L 0.50868 0.2368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34" y="118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-0.074 L 0.50468 0.429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08" y="2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33 0.00717 L 0.17466 0.4805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8" y="236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7512E-6 L -0.13958 0.675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79" y="337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893037"/>
          </a:xfrm>
        </p:spPr>
        <p:txBody>
          <a:bodyPr/>
          <a:lstStyle/>
          <a:p>
            <a:r>
              <a:rPr lang="en-US" sz="4800" dirty="0" smtClean="0"/>
              <a:t>Civil War:  </a:t>
            </a:r>
            <a:r>
              <a:rPr lang="en-US" sz="4800" dirty="0"/>
              <a:t>Political Impact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2206" y="990600"/>
            <a:ext cx="669739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Texans fought in many battles in the Civil War on the Confederate and Union side</a:t>
            </a:r>
          </a:p>
          <a:p>
            <a:endParaRPr lang="en-US" sz="32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Conscription Act </a:t>
            </a:r>
            <a:r>
              <a:rPr lang="en-US" sz="32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(had to join the army) - Over 60,000, Texans joined the Confederacy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32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On the Union side, former slaves and many Texas immigrants fought </a:t>
            </a:r>
          </a:p>
        </p:txBody>
      </p:sp>
      <p:pic>
        <p:nvPicPr>
          <p:cNvPr id="17" name="Picture 2" descr="MC900031094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676400"/>
            <a:ext cx="2246500" cy="3130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216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4119" y="2362200"/>
            <a:ext cx="5867400" cy="132619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22746" y="5257800"/>
            <a:ext cx="5867400" cy="16002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10236" y="3807770"/>
            <a:ext cx="5867400" cy="126660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7033" y="1039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Significant Texas Battles in the Civil War:</a:t>
            </a: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Which description matches which battle?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99" y="2364952"/>
            <a:ext cx="563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July 1861 – The Union Navy began to block Texas ports; 1863, Confederate troops convert steamboats to gunships and take back the port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874042"/>
            <a:ext cx="563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3550" indent="-463550"/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  September 1863 - Union plans to invade Texas with 5000 troops and attack Houston; Lieutenant Richard Dowling  and his men defended Ft. Griffin for a complete victory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4549" y="5265441"/>
            <a:ext cx="5638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1313" indent="-341313"/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 May 1865 – Union army moved to capture Brownsville; collided with Confederate troops led by John S. Fort; Confederate troops captured 100 union soldiers who told them the war was over in April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59406" y="1040388"/>
            <a:ext cx="3541594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Battle of Galveston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799" y="1040387"/>
            <a:ext cx="3499041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Battle of Sabine Pass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18899" y="1591729"/>
            <a:ext cx="3657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Batle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Palmito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Ranch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05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15356E-6 L 0.13333 0.210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10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87604E-6 L 0.50434 0.503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08" y="2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91212E-6 L 0.36562 0.5892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81" y="29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893037"/>
          </a:xfrm>
        </p:spPr>
        <p:txBody>
          <a:bodyPr/>
          <a:lstStyle/>
          <a:p>
            <a:r>
              <a:rPr lang="en-US" sz="4800" dirty="0" smtClean="0"/>
              <a:t>Civil War:  Economic Impact</a:t>
            </a:r>
            <a:endParaRPr lang="en-US" sz="4800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81200" y="914400"/>
            <a:ext cx="709972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Northern blockades cut </a:t>
            </a: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off food, supplies, war </a:t>
            </a: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material to the south created shortages of…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Coffee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Medicine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Clothing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Salt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Paper</a:t>
            </a:r>
          </a:p>
          <a:p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rade along the Mexican border continued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Demand for </a:t>
            </a: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cotton was down because of the </a:t>
            </a: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war, but demand for corn and wheat up due to food shortages</a:t>
            </a:r>
            <a:endParaRPr lang="en-US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MC900431631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42" y="2286000"/>
            <a:ext cx="1822458" cy="182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135342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893037"/>
          </a:xfrm>
        </p:spPr>
        <p:txBody>
          <a:bodyPr/>
          <a:lstStyle/>
          <a:p>
            <a:r>
              <a:rPr lang="en-US" sz="4800" dirty="0" smtClean="0"/>
              <a:t>Civil War:  Economic Impact</a:t>
            </a:r>
            <a:endParaRPr lang="en-US" sz="4800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438400" y="1611193"/>
            <a:ext cx="649012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4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Freed slaves leave few left on the farms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4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Lower production of agriculture and business due to men being at war</a:t>
            </a:r>
          </a:p>
        </p:txBody>
      </p:sp>
      <p:pic>
        <p:nvPicPr>
          <p:cNvPr id="6" name="Picture 3" descr="MC900431631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42" y="2286000"/>
            <a:ext cx="2432058" cy="243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311712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bldLvl="5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893037"/>
          </a:xfrm>
        </p:spPr>
        <p:txBody>
          <a:bodyPr/>
          <a:lstStyle/>
          <a:p>
            <a:r>
              <a:rPr lang="en-US" sz="4800" dirty="0" smtClean="0"/>
              <a:t>Civil War:  Social Impact</a:t>
            </a:r>
            <a:endParaRPr lang="en-US" sz="4800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886200" y="1219200"/>
            <a:ext cx="513445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With so many Texans fighting in the war, women and children had to be responsible for the businesses, farms, and homes.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8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Many suffered the loss of family members.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8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Union supporters were treated with hostility.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8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Life was hard in Texas. 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100" name="Picture 4" descr="http://4.bp.blogspot.com/_v63oTveUEGI/TDtOvf4tHjI/AAAAAAAAK-k/Dp9Ljstsze0/s1600/CottonFiel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69" y="2890133"/>
            <a:ext cx="3657600" cy="318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257743" y="6071358"/>
            <a:ext cx="366712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US" sz="1000" dirty="0" smtClean="0">
                <a:latin typeface="Calibri" pitchFamily="34" charset="0"/>
                <a:cs typeface="Calibri" pitchFamily="34" charset="0"/>
              </a:rPr>
              <a:t>Image found at: http://welcomebacktopottersville.blogspot.com/2010/07/i-could-just-see-this-now.html</a:t>
            </a:r>
            <a:endParaRPr lang="en-US" sz="1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5" descr="C:\Users\swaller\AppData\Local\Microsoft\Windows\Temporary Internet Files\Content.IE5\0WS7XG6R\MC900439612[1]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63" y="893928"/>
            <a:ext cx="3188543" cy="254189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2570104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893037"/>
          </a:xfrm>
        </p:spPr>
        <p:txBody>
          <a:bodyPr/>
          <a:lstStyle/>
          <a:p>
            <a:r>
              <a:rPr lang="en-US" sz="4800" dirty="0" smtClean="0"/>
              <a:t>Civil War:  Civil War Ends</a:t>
            </a:r>
            <a:endParaRPr lang="en-US" sz="4800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19074" y="1219200"/>
            <a:ext cx="869632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The war ended in April 1865, but because of Texas’s location, the news of the war ending did not reach Texas until June 19, 1865.  </a:t>
            </a:r>
            <a:r>
              <a:rPr lang="en-US" sz="2800" b="1" i="1" dirty="0" smtClean="0">
                <a:latin typeface="Calibri" pitchFamily="34" charset="0"/>
                <a:cs typeface="Calibri" pitchFamily="34" charset="0"/>
              </a:rPr>
              <a:t>Why did it take so long for Texans to hear this news?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The last Civil War battle was in Brownsville, Texas May 12 -13.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The North, or Union forces, had already won the war.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Confederate General Robert E. Lee had signed the surrender agreement one month before.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2488665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806623" y="4808538"/>
            <a:ext cx="2308746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Secede</a:t>
            </a:r>
          </a:p>
          <a:p>
            <a:pPr algn="ctr"/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91586" y="5791934"/>
            <a:ext cx="2249036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Confederacy</a:t>
            </a:r>
          </a:p>
          <a:p>
            <a:pPr algn="ctr"/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91585" y="4789133"/>
            <a:ext cx="2249037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Sectionalism</a:t>
            </a:r>
          </a:p>
          <a:p>
            <a:pPr algn="ctr"/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83877" y="5791935"/>
            <a:ext cx="2308746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Conscription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Act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57116" y="166981"/>
            <a:ext cx="8229600" cy="1066800"/>
          </a:xfrm>
        </p:spPr>
        <p:txBody>
          <a:bodyPr/>
          <a:lstStyle/>
          <a:p>
            <a:r>
              <a:rPr lang="en-US" dirty="0" smtClean="0"/>
              <a:t>Quiz-Quiz-Praise Game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7116" y="1249703"/>
            <a:ext cx="858727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Turn to your partner.</a:t>
            </a:r>
          </a:p>
          <a:p>
            <a:endParaRPr lang="en-US" sz="32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Take turns quizzing each other over the following key terms.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32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When you partner gets an answer correct, be sure to celebrate with a high five or a cheer!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103376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sz="4800" dirty="0"/>
              <a:t>Reconstruction</a:t>
            </a:r>
            <a:r>
              <a:rPr lang="en-US" sz="4800" dirty="0" smtClean="0"/>
              <a:t>:  </a:t>
            </a:r>
            <a:r>
              <a:rPr lang="en-US" sz="4800" dirty="0" smtClean="0"/>
              <a:t>1865 </a:t>
            </a:r>
            <a:r>
              <a:rPr lang="en-US" sz="4800" dirty="0" smtClean="0"/>
              <a:t>- 1874</a:t>
            </a:r>
            <a:endParaRPr lang="en-US" sz="4800" dirty="0"/>
          </a:p>
        </p:txBody>
      </p:sp>
      <p:sp>
        <p:nvSpPr>
          <p:cNvPr id="3" name="Rectangle 2"/>
          <p:cNvSpPr/>
          <p:nvPr/>
        </p:nvSpPr>
        <p:spPr>
          <a:xfrm>
            <a:off x="3200400" y="6096000"/>
            <a:ext cx="29819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Calibri" pitchFamily="34" charset="0"/>
                <a:cs typeface="Calibri" pitchFamily="34" charset="0"/>
              </a:rPr>
              <a:t>Image from: http://www.mrburnett.net/civilwar.html</a:t>
            </a:r>
            <a:endParaRPr lang="en-US" sz="1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4582" name="Picture 6" descr="http://www.mrburnett.net/civilwarbann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219200"/>
            <a:ext cx="6543965" cy="432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154874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00200"/>
          </a:xfrm>
        </p:spPr>
        <p:txBody>
          <a:bodyPr/>
          <a:lstStyle/>
          <a:p>
            <a:r>
              <a:rPr lang="en-US" dirty="0" smtClean="0"/>
              <a:t>Civil War:  1861-1865</a:t>
            </a:r>
            <a:endParaRPr lang="en-US" dirty="0"/>
          </a:p>
        </p:txBody>
      </p:sp>
      <p:pic>
        <p:nvPicPr>
          <p:cNvPr id="1026" name="Picture 2" descr="http://www.imageenvision.com/150/14450-civil-war-soldier-aiming-and-shooting-his-rifle-clipart-by-djart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79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24400" y="2310180"/>
            <a:ext cx="3282696" cy="3730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arterstore.com/upload/products/william_britain/31096-2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52289"/>
            <a:ext cx="3143024" cy="402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6219111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368777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76200" y="1079242"/>
            <a:ext cx="52578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 week after the end of the Civil War, President Lincoln was assassinated by </a:t>
            </a:r>
            <a:r>
              <a:rPr lang="en-US" sz="3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John Wilkes Booth.</a:t>
            </a:r>
          </a:p>
          <a:p>
            <a:endParaRPr lang="en-US" sz="32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His successor, President Johnson continued on with the process of </a:t>
            </a:r>
            <a:r>
              <a:rPr lang="en-US" sz="3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Reconstruction,</a:t>
            </a:r>
            <a:r>
              <a:rPr lang="en-US" sz="32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or rebuilding the country.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77050" y="4659273"/>
            <a:ext cx="381454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alibri" pitchFamily="34" charset="0"/>
                <a:cs typeface="Calibri" pitchFamily="34" charset="0"/>
              </a:rPr>
              <a:t>Image found at:</a:t>
            </a:r>
          </a:p>
          <a:p>
            <a:pPr algn="ctr"/>
            <a:r>
              <a:rPr lang="en-US" sz="1000" dirty="0" smtClean="0">
                <a:latin typeface="Calibri" pitchFamily="34" charset="0"/>
                <a:cs typeface="Calibri" pitchFamily="34" charset="0"/>
              </a:rPr>
              <a:t>http://www.abrahamlincolnsclassroom.org/Library/newsletter.asp?ID=14&amp;CRLI=91</a:t>
            </a:r>
            <a:endParaRPr lang="en-US" sz="1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314" name="Picture 2" descr="News Let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30398"/>
            <a:ext cx="38100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893037"/>
          </a:xfrm>
        </p:spPr>
        <p:txBody>
          <a:bodyPr/>
          <a:lstStyle/>
          <a:p>
            <a:r>
              <a:rPr lang="en-US" sz="4800" dirty="0" smtClean="0"/>
              <a:t>Reconstruction:  Impact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274025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88877" y="1219200"/>
            <a:ext cx="8839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Many Texans were not happy about losing the war because their life had changed drastically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32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There was </a:t>
            </a:r>
            <a:r>
              <a:rPr lang="en-US" sz="32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 shortage of free </a:t>
            </a:r>
            <a:r>
              <a:rPr lang="en-US" sz="32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labor to farm their fields.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sz="3200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32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There was </a:t>
            </a:r>
            <a:r>
              <a:rPr lang="en-US" sz="32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inadequate production in agriculture and </a:t>
            </a:r>
            <a:r>
              <a:rPr lang="en-US" sz="32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business.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sz="3200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32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Transportation was disrupted.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893037"/>
          </a:xfrm>
        </p:spPr>
        <p:txBody>
          <a:bodyPr/>
          <a:lstStyle/>
          <a:p>
            <a:r>
              <a:rPr lang="en-US" sz="4800" dirty="0" smtClean="0"/>
              <a:t>Reconstruction:  Impact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265227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88877" y="1219200"/>
            <a:ext cx="5807123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lvl="0"/>
            <a:endParaRPr lang="en-US" sz="32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Martial Law – The U.S. military police must come to Texas to help keep peace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en-US" sz="32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Government removes Native Americans from frontier</a:t>
            </a:r>
          </a:p>
          <a:p>
            <a:pPr lvl="0"/>
            <a:endParaRPr lang="en-US" sz="3200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8877" y="76200"/>
            <a:ext cx="8839200" cy="893037"/>
          </a:xfrm>
        </p:spPr>
        <p:txBody>
          <a:bodyPr/>
          <a:lstStyle/>
          <a:p>
            <a:r>
              <a:rPr lang="en-US" sz="4400" dirty="0" smtClean="0"/>
              <a:t>Reconstruction:  Political Impact</a:t>
            </a:r>
            <a:endParaRPr lang="en-US" sz="4400" dirty="0"/>
          </a:p>
        </p:txBody>
      </p:sp>
      <p:pic>
        <p:nvPicPr>
          <p:cNvPr id="4" name="Picture 2" descr="MC900031094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19200"/>
            <a:ext cx="3031596" cy="422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301359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88877" y="1219200"/>
            <a:ext cx="8550323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Texas adopted the </a:t>
            </a:r>
            <a:r>
              <a:rPr lang="en-US" sz="3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Constitution of 1876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en-US" sz="32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Reconstruction Amendments                                      Texas had to adopt in order to be                             accepted back into the U.S.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b="1" i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13</a:t>
            </a:r>
            <a:r>
              <a:rPr lang="en-US" sz="2800" b="1" i="1" baseline="30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th</a:t>
            </a:r>
            <a:r>
              <a:rPr lang="en-US" sz="2800" b="1" i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Amendment </a:t>
            </a:r>
            <a:r>
              <a:rPr lang="en-US" sz="28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- forbids slavery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b="1" i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14</a:t>
            </a:r>
            <a:r>
              <a:rPr lang="en-US" sz="2800" b="1" i="1" baseline="30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th</a:t>
            </a:r>
            <a:r>
              <a:rPr lang="en-US" sz="2800" b="1" i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Amendment </a:t>
            </a:r>
            <a:r>
              <a:rPr lang="en-US" sz="28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– equal rights, regardless of race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b="1" i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15</a:t>
            </a:r>
            <a:r>
              <a:rPr lang="en-US" sz="2800" b="1" i="1" baseline="30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th</a:t>
            </a:r>
            <a:r>
              <a:rPr lang="en-US" sz="2800" b="1" i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Amendment </a:t>
            </a:r>
            <a:r>
              <a:rPr lang="en-US" sz="28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– gave black men right to vote</a:t>
            </a:r>
          </a:p>
          <a:p>
            <a:pPr lvl="0"/>
            <a:endParaRPr lang="en-US" sz="3200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8877" y="76200"/>
            <a:ext cx="8839200" cy="893037"/>
          </a:xfrm>
        </p:spPr>
        <p:txBody>
          <a:bodyPr/>
          <a:lstStyle/>
          <a:p>
            <a:r>
              <a:rPr lang="en-US" sz="4400" dirty="0" smtClean="0"/>
              <a:t>Reconstruction:  Political Impact</a:t>
            </a:r>
            <a:endParaRPr lang="en-US" sz="4400" dirty="0"/>
          </a:p>
        </p:txBody>
      </p:sp>
      <p:pic>
        <p:nvPicPr>
          <p:cNvPr id="4" name="Picture 2" descr="MC900031094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372" y="1162228"/>
            <a:ext cx="1991300" cy="277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3601152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ollowing the Civil War, many formerly enslaved cotton plantation workers became enmeshed in the sharecropping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60" y="-62168"/>
            <a:ext cx="9144000" cy="6920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3935260"/>
            <a:ext cx="9144000" cy="26776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There was a great increase in…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en-US" sz="24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Tenant farming 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– </a:t>
            </a:r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people reside on and farm land owned by a landlord</a:t>
            </a:r>
          </a:p>
          <a:p>
            <a:pPr lvl="1"/>
            <a:endParaRPr lang="en-US" sz="24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Sharecropping 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– </a:t>
            </a:r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people farming another man’s land for a share of the profit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07163"/>
            <a:ext cx="8229600" cy="893037"/>
          </a:xfrm>
        </p:spPr>
        <p:txBody>
          <a:bodyPr/>
          <a:lstStyle/>
          <a:p>
            <a:r>
              <a:rPr lang="en-US" sz="4800" dirty="0" smtClean="0"/>
              <a:t>Reconstruction:</a:t>
            </a:r>
            <a:br>
              <a:rPr lang="en-US" sz="4800" dirty="0" smtClean="0"/>
            </a:br>
            <a:r>
              <a:rPr lang="en-US" sz="4800" dirty="0" smtClean="0"/>
              <a:t>Economic Impact</a:t>
            </a:r>
            <a:endParaRPr lang="en-US" sz="4800" dirty="0"/>
          </a:p>
        </p:txBody>
      </p:sp>
      <p:sp>
        <p:nvSpPr>
          <p:cNvPr id="2" name="Rectangle 1"/>
          <p:cNvSpPr/>
          <p:nvPr/>
        </p:nvSpPr>
        <p:spPr>
          <a:xfrm>
            <a:off x="0" y="6608367"/>
            <a:ext cx="9144000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latin typeface="Calibri" pitchFamily="34" charset="0"/>
                <a:cs typeface="Calibri" pitchFamily="34" charset="0"/>
              </a:rPr>
              <a:t>Image from: http://www.encyclopediaofalabama.org//face/Multimedia.jsp?id=m-4585</a:t>
            </a:r>
            <a:endParaRPr lang="en-US" sz="1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3" descr="MC900431631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-11373"/>
            <a:ext cx="1593858" cy="159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MC900431631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-68400"/>
            <a:ext cx="1593858" cy="159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1129837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3400" y="630963"/>
            <a:ext cx="8229600" cy="893037"/>
          </a:xfrm>
        </p:spPr>
        <p:txBody>
          <a:bodyPr/>
          <a:lstStyle/>
          <a:p>
            <a:r>
              <a:rPr lang="en-US" sz="4800" dirty="0" smtClean="0"/>
              <a:t>Reconstruction: </a:t>
            </a:r>
            <a:br>
              <a:rPr lang="en-US" sz="4800" dirty="0" smtClean="0"/>
            </a:br>
            <a:r>
              <a:rPr lang="en-US" sz="4800" dirty="0" smtClean="0"/>
              <a:t>Economic Impact</a:t>
            </a:r>
            <a:endParaRPr lang="en-US" sz="4800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46652" y="1981200"/>
            <a:ext cx="8368747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Expansion of the railroad</a:t>
            </a:r>
          </a:p>
          <a:p>
            <a:endParaRPr lang="en-US" sz="3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Cattle industry booms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3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This led to an increase in people moving to Texas</a:t>
            </a:r>
          </a:p>
          <a:p>
            <a:r>
              <a:rPr lang="en-US" sz="4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8" name="Picture 3" descr="MC900431631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110" y="4114800"/>
            <a:ext cx="296694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613694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19400" y="630963"/>
            <a:ext cx="5943600" cy="893037"/>
          </a:xfrm>
        </p:spPr>
        <p:txBody>
          <a:bodyPr/>
          <a:lstStyle/>
          <a:p>
            <a:r>
              <a:rPr lang="en-US" sz="4800" dirty="0" smtClean="0"/>
              <a:t>Reconstruction: </a:t>
            </a:r>
            <a:br>
              <a:rPr lang="en-US" sz="4800" dirty="0" smtClean="0"/>
            </a:br>
            <a:r>
              <a:rPr lang="en-US" sz="4800" dirty="0" smtClean="0"/>
              <a:t>Social Impact</a:t>
            </a:r>
            <a:endParaRPr lang="en-US" sz="4800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45515" y="1524000"/>
            <a:ext cx="8368747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Freedmen’s </a:t>
            </a:r>
            <a:r>
              <a:rPr lang="en-US" sz="32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Bureau </a:t>
            </a:r>
            <a:r>
              <a:rPr lang="en-US" sz="320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was established in 1865 by the Federal Government to provide the following for freed slaves: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2800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Food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2800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Shelter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2800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Medicine 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2800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Opened the first schools for African Americans in Texas, which were in operation for over 100 years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4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C:\Users\swaller\AppData\Local\Microsoft\Windows\Temporary Internet Files\Content.IE5\0WS7XG6R\MC900439612[1]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1997"/>
            <a:ext cx="2438400" cy="151774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1796182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038600" y="609600"/>
            <a:ext cx="4876800" cy="893037"/>
          </a:xfrm>
        </p:spPr>
        <p:txBody>
          <a:bodyPr/>
          <a:lstStyle/>
          <a:p>
            <a:r>
              <a:rPr lang="en-US" sz="4000" dirty="0" smtClean="0"/>
              <a:t>Reconstruction:  </a:t>
            </a:r>
            <a:br>
              <a:rPr lang="en-US" sz="4000" dirty="0" smtClean="0"/>
            </a:br>
            <a:r>
              <a:rPr lang="en-US" sz="4000" dirty="0" smtClean="0"/>
              <a:t>Social Impact</a:t>
            </a:r>
            <a:endParaRPr lang="en-US" sz="4000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52400" y="1600200"/>
            <a:ext cx="841466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On June 19, 1865, General Gordon Granger arrived in Texas in Galveston Bay with 2,000 federal troops announcing and enforcing the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Emancipation Proclamation.</a:t>
            </a:r>
          </a:p>
        </p:txBody>
      </p:sp>
      <p:pic>
        <p:nvPicPr>
          <p:cNvPr id="19458" name="Picture 2" descr="File:Emancipation Day celebration - 1900-06-1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03" y="3416082"/>
            <a:ext cx="4059571" cy="306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82261" y="622929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alibri" pitchFamily="34" charset="0"/>
                <a:cs typeface="Calibri" pitchFamily="34" charset="0"/>
              </a:rPr>
              <a:t>Juneteenth celebration Austin, Texas 1900</a:t>
            </a:r>
          </a:p>
          <a:p>
            <a:pPr algn="ctr"/>
            <a:r>
              <a:rPr lang="en-US" sz="1000" dirty="0" smtClean="0">
                <a:latin typeface="Calibri" pitchFamily="34" charset="0"/>
                <a:cs typeface="Calibri" pitchFamily="34" charset="0"/>
              </a:rPr>
              <a:t>Image taken from: http://en.wikipedia.org/wiki/Juneteenth</a:t>
            </a:r>
            <a:endParaRPr lang="en-US" sz="1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689691" y="3657600"/>
            <a:ext cx="406173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June 19</a:t>
            </a:r>
            <a:r>
              <a:rPr lang="en-US" sz="2800" baseline="30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th</a:t>
            </a: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became known as </a:t>
            </a: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Juneteenth, </a:t>
            </a: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which became a celebration of slaves being set free.</a:t>
            </a:r>
          </a:p>
        </p:txBody>
      </p:sp>
      <p:pic>
        <p:nvPicPr>
          <p:cNvPr id="8" name="Picture 7" descr="C:\Users\swaller\AppData\Local\Microsoft\Windows\Temporary Internet Files\Content.IE5\0WS7XG6R\MC900439612[1]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39" y="306352"/>
            <a:ext cx="2438400" cy="151774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120745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24050" y="1600200"/>
            <a:ext cx="88392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Because some did not agree with the new laws of the U.S., some states passed </a:t>
            </a:r>
            <a:r>
              <a:rPr lang="en-US" sz="3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Jim Crow laws </a:t>
            </a:r>
            <a:r>
              <a:rPr lang="en-US" sz="32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to enforce segregation (separating races).</a:t>
            </a:r>
          </a:p>
          <a:p>
            <a:endParaRPr lang="en-US" sz="28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It became illegal for Black Texans and sometimes Hispanic Texans to …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i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eat in the same restaurants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i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stay in the same hotel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i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attend the same schools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i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be treated in the same hospital as the Anglo Texans</a:t>
            </a:r>
            <a:endParaRPr lang="en-US" sz="28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267200" y="568663"/>
            <a:ext cx="4572000" cy="89303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4400" dirty="0" smtClean="0"/>
              <a:t>Reconstruction:  </a:t>
            </a:r>
            <a:br>
              <a:rPr lang="en-US" sz="4400" dirty="0" smtClean="0"/>
            </a:br>
            <a:r>
              <a:rPr lang="en-US" sz="4400" dirty="0" smtClean="0"/>
              <a:t>Social Impact</a:t>
            </a:r>
            <a:endParaRPr lang="en-US" sz="4400" dirty="0"/>
          </a:p>
        </p:txBody>
      </p:sp>
      <p:pic>
        <p:nvPicPr>
          <p:cNvPr id="4" name="Picture 3" descr="C:\Users\swaller\AppData\Local\Microsoft\Windows\Temporary Internet Files\Content.IE5\0WS7XG6R\MC900439612[1]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6310"/>
            <a:ext cx="2438400" cy="151774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63765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52400" y="1905000"/>
            <a:ext cx="88392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lvl="1"/>
            <a:endParaRPr lang="en-US" sz="28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The </a:t>
            </a: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Ku Klux Klan </a:t>
            </a: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was a group that was formed to force segregation and to keep African Americans from taking part in politics.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This was a time of great conflict, as Texans made their way through a new era.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62400" y="630963"/>
            <a:ext cx="4876800" cy="893037"/>
          </a:xfrm>
        </p:spPr>
        <p:txBody>
          <a:bodyPr/>
          <a:lstStyle/>
          <a:p>
            <a:r>
              <a:rPr lang="en-US" sz="4800" dirty="0" smtClean="0"/>
              <a:t>Reconstruction:  Social Impact</a:t>
            </a:r>
            <a:endParaRPr lang="en-US" sz="4800" dirty="0"/>
          </a:p>
        </p:txBody>
      </p:sp>
      <p:pic>
        <p:nvPicPr>
          <p:cNvPr id="4" name="Picture 3" descr="C:\Users\swaller\AppData\Local\Microsoft\Windows\Temporary Internet Files\Content.IE5\0WS7XG6R\MC900439612[1]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6310"/>
            <a:ext cx="2438400" cy="151774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159557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/>
              <a:t>Civil War: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066800"/>
            <a:ext cx="8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The Civil War and Reconstruction had great impact on Texas:</a:t>
            </a:r>
          </a:p>
          <a:p>
            <a:endParaRPr lang="en-US" sz="36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Political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36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Economic</a:t>
            </a:r>
          </a:p>
          <a:p>
            <a:endParaRPr lang="en-US" sz="36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Social</a:t>
            </a:r>
            <a:endParaRPr lang="en-US" sz="36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7" descr="C:\Users\swaller\AppData\Local\Microsoft\Windows\Temporary Internet Files\Content.IE5\0WS7XG6R\MC900439612[1]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800600"/>
            <a:ext cx="1432560" cy="1016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MC900031094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444" y="2514600"/>
            <a:ext cx="591028" cy="823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MC900431631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036" y="3578157"/>
            <a:ext cx="968413" cy="969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1000" y="6219111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335630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3399" y="3599598"/>
            <a:ext cx="2492045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Reconstruction</a:t>
            </a:r>
          </a:p>
          <a:p>
            <a:pPr algn="ctr"/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65964" y="4582992"/>
            <a:ext cx="2249036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Tenant Farming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65963" y="3580191"/>
            <a:ext cx="2249037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Constitution of 1876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0653" y="4582995"/>
            <a:ext cx="2492045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Sharecropping</a:t>
            </a:r>
          </a:p>
          <a:p>
            <a:pPr algn="ctr"/>
            <a:endParaRPr lang="en-US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206" y="5566391"/>
            <a:ext cx="2427594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Juneteenth</a:t>
            </a:r>
          </a:p>
          <a:p>
            <a:pPr algn="ctr"/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65963" y="5566389"/>
            <a:ext cx="2249036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Jim Crow Laws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37764" y="4582993"/>
            <a:ext cx="2249036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Freeman’s Bureau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37763" y="3580192"/>
            <a:ext cx="2249037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en-US" sz="2400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14</a:t>
            </a:r>
            <a:r>
              <a:rPr lang="en-US" sz="2400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15</a:t>
            </a:r>
            <a:r>
              <a:rPr lang="en-US" sz="2400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Amendment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37763" y="5566390"/>
            <a:ext cx="2249036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KKK</a:t>
            </a:r>
          </a:p>
          <a:p>
            <a:pPr algn="ctr"/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066800"/>
          </a:xfrm>
        </p:spPr>
        <p:txBody>
          <a:bodyPr/>
          <a:lstStyle/>
          <a:p>
            <a:r>
              <a:rPr lang="en-US" dirty="0" smtClean="0"/>
              <a:t>Quiz-Quiz-Praise Game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" y="990600"/>
            <a:ext cx="858727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Turn to your partner.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Take turns quizzing each other over the following key terms.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When you partner gets an answer correct, be sure to celebrate with a high five or a cheer!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32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327870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6" grpId="0" animBg="1"/>
      <p:bldP spid="8" grpId="0" animBg="1"/>
      <p:bldP spid="10" grpId="0" animBg="1"/>
      <p:bldP spid="13" grpId="0" animBg="1"/>
      <p:bldP spid="14" grpId="0" animBg="1"/>
      <p:bldP spid="1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25043" y="304800"/>
            <a:ext cx="8229600" cy="893037"/>
          </a:xfrm>
        </p:spPr>
        <p:txBody>
          <a:bodyPr/>
          <a:lstStyle/>
          <a:p>
            <a:r>
              <a:rPr lang="en-US" sz="4800" dirty="0" smtClean="0"/>
              <a:t>Civil War and Reconstruction</a:t>
            </a:r>
            <a:endParaRPr lang="en-US" sz="4800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81000" y="1905000"/>
            <a:ext cx="8368747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Did you get a </a:t>
            </a:r>
          </a:p>
          <a:p>
            <a:pPr algn="ctr"/>
            <a:r>
              <a:rPr lang="en-US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BEAN BINGO BLACKOUT?</a:t>
            </a:r>
          </a:p>
          <a:p>
            <a:r>
              <a:rPr lang="en-US" sz="4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8742" y="65784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257488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/>
              <a:t>Civil War: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676400"/>
            <a:ext cx="4724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Political Impact:</a:t>
            </a:r>
          </a:p>
          <a:p>
            <a:pPr algn="ctr"/>
            <a:r>
              <a:rPr lang="en-US" sz="3200" i="1" dirty="0" smtClean="0"/>
              <a:t>having </a:t>
            </a:r>
            <a:r>
              <a:rPr lang="en-US" sz="3200" i="1" dirty="0"/>
              <a:t>to do with the structures and affairs of government, politics and its institutions, or </a:t>
            </a:r>
            <a:r>
              <a:rPr lang="en-US" sz="3200" i="1" dirty="0" smtClean="0"/>
              <a:t>politicians</a:t>
            </a:r>
            <a:endParaRPr lang="en-US" sz="3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sz="3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MC900031094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289151"/>
            <a:ext cx="3031596" cy="422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6219111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70008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/>
              <a:t>Civil War: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38600" y="1981200"/>
            <a:ext cx="4572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Economic Impact</a:t>
            </a:r>
          </a:p>
          <a:p>
            <a:pPr algn="ctr"/>
            <a:r>
              <a:rPr lang="en-US" sz="3200" i="1" dirty="0"/>
              <a:t>having to do with the production, development, and management of material wealth of a country, household, or business </a:t>
            </a:r>
            <a:r>
              <a:rPr lang="en-US" sz="3200" i="1" dirty="0" smtClean="0"/>
              <a:t>enterprise</a:t>
            </a:r>
            <a:endParaRPr lang="en-US" sz="3200" dirty="0"/>
          </a:p>
          <a:p>
            <a:pPr algn="ctr"/>
            <a:endParaRPr lang="en-US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MC900431631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42" y="1371600"/>
            <a:ext cx="3879858" cy="388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6219111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122421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/>
              <a:t>Civil War: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5032" y="1828800"/>
            <a:ext cx="43869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Social Impact:</a:t>
            </a:r>
          </a:p>
          <a:p>
            <a:pPr algn="ctr"/>
            <a:r>
              <a:rPr lang="en-US" sz="3200" i="1" dirty="0" smtClean="0"/>
              <a:t>having </a:t>
            </a:r>
            <a:r>
              <a:rPr lang="en-US" sz="3200" i="1" dirty="0"/>
              <a:t>to do with the way people live together in communities</a:t>
            </a:r>
            <a:endParaRPr lang="en-US" sz="3200" dirty="0"/>
          </a:p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en-US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C:\Users\swaller\AppData\Local\Microsoft\Windows\Temporary Internet Files\Content.IE5\0WS7XG6R\MC900439612[1]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8800"/>
            <a:ext cx="4240692" cy="27704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81000" y="6219111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122421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/>
              <a:t>Civil War: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799" y="1676400"/>
            <a:ext cx="7772401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What were the CAUSES for the Civil War?</a:t>
            </a:r>
          </a:p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en-US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6219111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41588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/>
              <a:t>Civil War: Causes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799" y="1219200"/>
            <a:ext cx="7772401" cy="596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STATES’ RIGHTS</a:t>
            </a:r>
          </a:p>
          <a:p>
            <a:pPr algn="ctr"/>
            <a:endParaRPr lang="en-US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 10</a:t>
            </a:r>
            <a:r>
              <a:rPr lang="en-US" sz="2400" b="1" baseline="30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Amendment to the United States Constitution states that all powers not given to the Congress by the Constitution (Art. I, Sec. 8) are </a:t>
            </a:r>
            <a:r>
              <a:rPr lang="en-US" sz="2400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reserved to the states,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States' 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Rights.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endParaRPr lang="en-US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Because the power to decide issues regarding slavery is </a:t>
            </a:r>
            <a:r>
              <a:rPr lang="en-US" sz="2400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not</a:t>
            </a: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given to the Congress in the Constitution, the southern states felt that is was within their power to determine the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issue.</a:t>
            </a:r>
            <a:endParaRPr lang="en-US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en-US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6219111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©2012, TESCCC</a:t>
            </a:r>
          </a:p>
        </p:txBody>
      </p:sp>
    </p:spTree>
    <p:extLst>
      <p:ext uri="{BB962C8B-B14F-4D97-AF65-F5344CB8AC3E}">
        <p14:creationId xmlns:p14="http://schemas.microsoft.com/office/powerpoint/2010/main" val="1992694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88487AF559674CAC24F3421B46D269" ma:contentTypeVersion="56" ma:contentTypeDescription="Create a new document." ma:contentTypeScope="" ma:versionID="db620a92a2e71f7f8b8a841d6351896f">
  <xsd:schema xmlns:xsd="http://www.w3.org/2001/XMLSchema" xmlns:p="http://schemas.microsoft.com/office/2006/metadata/properties" xmlns:ns2="3ea8c385-78c1-4fdd-96b0-5420c47c8a12" xmlns:ns3="05070fe1-d26d-4820-95fc-51cc29fca3c5" xmlns:ns5="70eeb807-ab9c-4164-bbb2-36c7ba31df36" targetNamespace="http://schemas.microsoft.com/office/2006/metadata/properties" ma:root="true" ma:fieldsID="3f5c494680dffeadd8ef59bd5f307dd5" ns2:_="" ns3:_="" ns5:_="">
    <xsd:import namespace="3ea8c385-78c1-4fdd-96b0-5420c47c8a12"/>
    <xsd:import namespace="05070fe1-d26d-4820-95fc-51cc29fca3c5"/>
    <xsd:import namespace="70eeb807-ab9c-4164-bbb2-36c7ba31df36"/>
    <xsd:element name="properties">
      <xsd:complexType>
        <xsd:sequence>
          <xsd:element name="documentManagement">
            <xsd:complexType>
              <xsd:all>
                <xsd:element ref="ns2:Index" minOccurs="0"/>
                <xsd:element ref="ns3:Editable_x0020_Resource" minOccurs="0"/>
                <xsd:element ref="ns5:Year_x0020_at_x0020_a_x0020_Glance_x0020_11_x002d_12"/>
                <xsd:element ref="ns5:Units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3ea8c385-78c1-4fdd-96b0-5420c47c8a12" elementFormDefault="qualified">
    <xsd:import namespace="http://schemas.microsoft.com/office/2006/documentManagement/types"/>
    <xsd:element name="Index" ma:index="8" nillable="true" ma:displayName="Index" ma:default="" ma:internalName="Index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05070fe1-d26d-4820-95fc-51cc29fca3c5" elementFormDefault="qualified">
    <xsd:import namespace="http://schemas.microsoft.com/office/2006/documentManagement/types"/>
    <xsd:element name="Editable_x0020_Resource" ma:index="9" nillable="true" ma:displayName="Editable Resource" ma:list="44e8a24b-f557-45c9-a4c4-670fa0ab1cd9" ma:internalName="Editable_x0020_Resource" ma:showField="Title" ma:web="f01ae1b1-f1fd-485a-ac39-92ac446b4c7b">
      <xsd:simpleType>
        <xsd:restriction base="dms:Lookup"/>
      </xsd:simpleType>
    </xsd:element>
  </xsd:schema>
  <xsd:schema xmlns:xsd="http://www.w3.org/2001/XMLSchema" xmlns:dms="http://schemas.microsoft.com/office/2006/documentManagement/types" targetNamespace="70eeb807-ab9c-4164-bbb2-36c7ba31df36" elementFormDefault="qualified">
    <xsd:import namespace="http://schemas.microsoft.com/office/2006/documentManagement/types"/>
    <xsd:element name="Year_x0020_at_x0020_a_x0020_Glance_x0020_11_x002d_12" ma:index="11" ma:displayName="Year at a Glance 11-12" ma:list="{14e8e0d6-e488-492e-b47c-1ad104aeb835}" ma:internalName="Year_x0020_at_x0020_a_x0020_Glance_x0020_11_x002d_12" ma:readOnly="false" ma:showField="Title">
      <xsd:simpleType>
        <xsd:restriction base="dms:Lookup"/>
      </xsd:simpleType>
    </xsd:element>
    <xsd:element name="Units" ma:index="12" ma:displayName="Units" ma:list="{f5c654fd-d97b-4395-a17a-1fae93bbe50c}" ma:internalName="Units" ma:showField="Title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Editable_x0020_Resource xmlns="05070fe1-d26d-4820-95fc-51cc29fca3c5" xsi:nil="true"/>
    <Units xmlns="70eeb807-ab9c-4164-bbb2-36c7ba31df36">266</Units>
    <Year_x0020_at_x0020_a_x0020_Glance_x0020_11_x002d_12 xmlns="70eeb807-ab9c-4164-bbb2-36c7ba31df36">66</Year_x0020_at_x0020_a_x0020_Glance_x0020_11_x002d_12>
    <Index xmlns="3ea8c385-78c1-4fdd-96b0-5420c47c8a1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4BA9710-66EE-46A2-A8E5-6EAA0B642C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a8c385-78c1-4fdd-96b0-5420c47c8a12"/>
    <ds:schemaRef ds:uri="05070fe1-d26d-4820-95fc-51cc29fca3c5"/>
    <ds:schemaRef ds:uri="70eeb807-ab9c-4164-bbb2-36c7ba31df36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A26CF60F-B0D9-421B-8C72-6C99C65782D2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  <ds:schemaRef ds:uri="05070fe1-d26d-4820-95fc-51cc29fca3c5"/>
    <ds:schemaRef ds:uri="3ea8c385-78c1-4fdd-96b0-5420c47c8a12"/>
    <ds:schemaRef ds:uri="http://purl.org/dc/terms/"/>
    <ds:schemaRef ds:uri="70eeb807-ab9c-4164-bbb2-36c7ba31df36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BE59C96-374F-4CA8-97CF-990D9037317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2348</TotalTime>
  <Words>2041</Words>
  <Application>Microsoft Office PowerPoint</Application>
  <PresentationFormat>On-screen Show (4:3)</PresentationFormat>
  <Paragraphs>310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Century Gothic</vt:lpstr>
      <vt:lpstr>Courier New</vt:lpstr>
      <vt:lpstr>Palatino Linotype</vt:lpstr>
      <vt:lpstr>Times New Roman</vt:lpstr>
      <vt:lpstr>Executive</vt:lpstr>
      <vt:lpstr>The Civil War and Reconstruction</vt:lpstr>
      <vt:lpstr>Civil War and Reconstruction BEAN BINGO </vt:lpstr>
      <vt:lpstr>Civil War:  1861-1865</vt:lpstr>
      <vt:lpstr>Civil War: </vt:lpstr>
      <vt:lpstr>Civil War: </vt:lpstr>
      <vt:lpstr>Civil War: </vt:lpstr>
      <vt:lpstr>Civil War: </vt:lpstr>
      <vt:lpstr>Civil War: </vt:lpstr>
      <vt:lpstr>Civil War: Causes</vt:lpstr>
      <vt:lpstr>Civil War:  Causes</vt:lpstr>
      <vt:lpstr>Civil War:  Causes</vt:lpstr>
      <vt:lpstr>Civil War: Causes</vt:lpstr>
      <vt:lpstr>Civil War: Causes</vt:lpstr>
      <vt:lpstr>Civil War:  Impact on Texas</vt:lpstr>
      <vt:lpstr>Quiz-Quiz-Praise Game </vt:lpstr>
      <vt:lpstr>Civil War: </vt:lpstr>
      <vt:lpstr>Civil War: Political Impact</vt:lpstr>
      <vt:lpstr>Civil War:  Political Impact</vt:lpstr>
      <vt:lpstr>Civil War:  Political Impact</vt:lpstr>
      <vt:lpstr>Civil War:  Political Impact</vt:lpstr>
      <vt:lpstr>PowerPoint Presentation</vt:lpstr>
      <vt:lpstr>Civil War:  Political Impact</vt:lpstr>
      <vt:lpstr>PowerPoint Presentation</vt:lpstr>
      <vt:lpstr>Civil War:  Economic Impact</vt:lpstr>
      <vt:lpstr>Civil War:  Economic Impact</vt:lpstr>
      <vt:lpstr>Civil War:  Social Impact</vt:lpstr>
      <vt:lpstr>Civil War:  Civil War Ends</vt:lpstr>
      <vt:lpstr>Quiz-Quiz-Praise Game </vt:lpstr>
      <vt:lpstr>Reconstruction:  1865 - 1874</vt:lpstr>
      <vt:lpstr>Reconstruction:  Impact</vt:lpstr>
      <vt:lpstr>Reconstruction:  Impact</vt:lpstr>
      <vt:lpstr>Reconstruction:  Political Impact</vt:lpstr>
      <vt:lpstr>Reconstruction:  Political Impact</vt:lpstr>
      <vt:lpstr>Reconstruction: Economic Impact</vt:lpstr>
      <vt:lpstr>Reconstruction:  Economic Impact</vt:lpstr>
      <vt:lpstr>Reconstruction:  Social Impact</vt:lpstr>
      <vt:lpstr>Reconstruction:   Social Impact</vt:lpstr>
      <vt:lpstr>Reconstruction:   Social Impact</vt:lpstr>
      <vt:lpstr>Reconstruction:  Social Impact</vt:lpstr>
      <vt:lpstr>Quiz-Quiz-Praise Game </vt:lpstr>
      <vt:lpstr>Civil War and Reconstruction</vt:lpstr>
    </vt:vector>
  </TitlesOfParts>
  <Company>Region XIII ESC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Civil War and Reconstruction</dc:title>
  <dc:creator>E6420</dc:creator>
  <cp:lastModifiedBy>Nicoletti, Michael</cp:lastModifiedBy>
  <cp:revision>98</cp:revision>
  <dcterms:created xsi:type="dcterms:W3CDTF">2012-10-05T22:36:58Z</dcterms:created>
  <dcterms:modified xsi:type="dcterms:W3CDTF">2014-02-05T15:45:00Z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0x0101009E88487AF559674CAC24F3421B46D269</vt:lpwstr>
  </property>
</Properties>
</file>